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2"/>
  </p:notesMasterIdLst>
  <p:sldIdLst>
    <p:sldId id="256" r:id="rId2"/>
    <p:sldId id="272" r:id="rId3"/>
    <p:sldId id="259" r:id="rId4"/>
    <p:sldId id="267" r:id="rId5"/>
    <p:sldId id="258" r:id="rId6"/>
    <p:sldId id="273" r:id="rId7"/>
    <p:sldId id="275" r:id="rId8"/>
    <p:sldId id="274" r:id="rId9"/>
    <p:sldId id="266" r:id="rId10"/>
    <p:sldId id="268" r:id="rId11"/>
    <p:sldId id="269" r:id="rId12"/>
    <p:sldId id="260" r:id="rId13"/>
    <p:sldId id="271" r:id="rId14"/>
    <p:sldId id="262" r:id="rId15"/>
    <p:sldId id="263" r:id="rId16"/>
    <p:sldId id="264" r:id="rId17"/>
    <p:sldId id="261" r:id="rId18"/>
    <p:sldId id="265" r:id="rId19"/>
    <p:sldId id="27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19D9AC-FA14-4720-9DE4-30DCCA67CB3F}" v="74" dt="2020-02-29T03:19:13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85506" autoAdjust="0"/>
  </p:normalViewPr>
  <p:slideViewPr>
    <p:cSldViewPr snapToGrid="0">
      <p:cViewPr varScale="1">
        <p:scale>
          <a:sx n="102" d="100"/>
          <a:sy n="102" d="100"/>
        </p:scale>
        <p:origin x="159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" userId="681dbabcb75d7a69" providerId="LiveId" clId="{4C19D9AC-FA14-4720-9DE4-30DCCA67CB3F}"/>
    <pc:docChg chg="custSel mod addSld modSld">
      <pc:chgData name="James" userId="681dbabcb75d7a69" providerId="LiveId" clId="{4C19D9AC-FA14-4720-9DE4-30DCCA67CB3F}" dt="2020-02-29T03:19:39.077" v="196" actId="20577"/>
      <pc:docMkLst>
        <pc:docMk/>
      </pc:docMkLst>
      <pc:sldChg chg="modSp mod">
        <pc:chgData name="James" userId="681dbabcb75d7a69" providerId="LiveId" clId="{4C19D9AC-FA14-4720-9DE4-30DCCA67CB3F}" dt="2020-02-29T03:15:22.052" v="133" actId="20577"/>
        <pc:sldMkLst>
          <pc:docMk/>
          <pc:sldMk cId="2268185771" sldId="261"/>
        </pc:sldMkLst>
        <pc:spChg chg="mod">
          <ac:chgData name="James" userId="681dbabcb75d7a69" providerId="LiveId" clId="{4C19D9AC-FA14-4720-9DE4-30DCCA67CB3F}" dt="2020-02-29T03:15:22.052" v="133" actId="20577"/>
          <ac:spMkLst>
            <pc:docMk/>
            <pc:sldMk cId="2268185771" sldId="261"/>
            <ac:spMk id="2" creationId="{CFD1AB55-17A9-42DE-8511-0058D06AF962}"/>
          </ac:spMkLst>
        </pc:spChg>
      </pc:sldChg>
      <pc:sldChg chg="modSp mod">
        <pc:chgData name="James" userId="681dbabcb75d7a69" providerId="LiveId" clId="{4C19D9AC-FA14-4720-9DE4-30DCCA67CB3F}" dt="2020-02-29T03:12:13.496" v="115" actId="20577"/>
        <pc:sldMkLst>
          <pc:docMk/>
          <pc:sldMk cId="1546316577" sldId="263"/>
        </pc:sldMkLst>
        <pc:spChg chg="mod">
          <ac:chgData name="James" userId="681dbabcb75d7a69" providerId="LiveId" clId="{4C19D9AC-FA14-4720-9DE4-30DCCA67CB3F}" dt="2020-02-29T03:12:04.512" v="67" actId="27636"/>
          <ac:spMkLst>
            <pc:docMk/>
            <pc:sldMk cId="1546316577" sldId="263"/>
            <ac:spMk id="3" creationId="{82E7705A-7C50-4ACE-B275-55E4616C401B}"/>
          </ac:spMkLst>
        </pc:spChg>
        <pc:spChg chg="mod">
          <ac:chgData name="James" userId="681dbabcb75d7a69" providerId="LiveId" clId="{4C19D9AC-FA14-4720-9DE4-30DCCA67CB3F}" dt="2020-02-29T03:12:13.496" v="115" actId="20577"/>
          <ac:spMkLst>
            <pc:docMk/>
            <pc:sldMk cId="1546316577" sldId="263"/>
            <ac:spMk id="4" creationId="{CD7883C8-078F-6549-AA50-2B995271C8F2}"/>
          </ac:spMkLst>
        </pc:spChg>
      </pc:sldChg>
      <pc:sldChg chg="modSp mod">
        <pc:chgData name="James" userId="681dbabcb75d7a69" providerId="LiveId" clId="{4C19D9AC-FA14-4720-9DE4-30DCCA67CB3F}" dt="2020-02-29T03:14:41.095" v="117" actId="404"/>
        <pc:sldMkLst>
          <pc:docMk/>
          <pc:sldMk cId="3359366398" sldId="264"/>
        </pc:sldMkLst>
        <pc:spChg chg="mod">
          <ac:chgData name="James" userId="681dbabcb75d7a69" providerId="LiveId" clId="{4C19D9AC-FA14-4720-9DE4-30DCCA67CB3F}" dt="2020-02-29T03:14:41.095" v="117" actId="404"/>
          <ac:spMkLst>
            <pc:docMk/>
            <pc:sldMk cId="3359366398" sldId="264"/>
            <ac:spMk id="3" creationId="{CF299325-5DF1-4553-AAAA-FF915627DF94}"/>
          </ac:spMkLst>
        </pc:spChg>
      </pc:sldChg>
      <pc:sldChg chg="addSp delSp modSp mod setBg setClrOvrMap">
        <pc:chgData name="James" userId="681dbabcb75d7a69" providerId="LiveId" clId="{4C19D9AC-FA14-4720-9DE4-30DCCA67CB3F}" dt="2020-02-29T03:18:47.701" v="166" actId="26606"/>
        <pc:sldMkLst>
          <pc:docMk/>
          <pc:sldMk cId="1688049625" sldId="265"/>
        </pc:sldMkLst>
        <pc:spChg chg="mod">
          <ac:chgData name="James" userId="681dbabcb75d7a69" providerId="LiveId" clId="{4C19D9AC-FA14-4720-9DE4-30DCCA67CB3F}" dt="2020-02-29T03:18:47.701" v="166" actId="26606"/>
          <ac:spMkLst>
            <pc:docMk/>
            <pc:sldMk cId="1688049625" sldId="265"/>
            <ac:spMk id="2" creationId="{3630E853-CC9E-457C-89FC-4D9D3AE64A98}"/>
          </ac:spMkLst>
        </pc:spChg>
        <pc:spChg chg="del">
          <ac:chgData name="James" userId="681dbabcb75d7a69" providerId="LiveId" clId="{4C19D9AC-FA14-4720-9DE4-30DCCA67CB3F}" dt="2020-02-29T03:18:36.922" v="165" actId="26606"/>
          <ac:spMkLst>
            <pc:docMk/>
            <pc:sldMk cId="1688049625" sldId="265"/>
            <ac:spMk id="19" creationId="{88F0A37D-2337-4AAF-98B0-7E4E9B98719A}"/>
          </ac:spMkLst>
        </pc:spChg>
        <pc:spChg chg="del">
          <ac:chgData name="James" userId="681dbabcb75d7a69" providerId="LiveId" clId="{4C19D9AC-FA14-4720-9DE4-30DCCA67CB3F}" dt="2020-02-29T03:18:36.922" v="165" actId="26606"/>
          <ac:spMkLst>
            <pc:docMk/>
            <pc:sldMk cId="1688049625" sldId="265"/>
            <ac:spMk id="23" creationId="{F7234D70-FB65-4E99-985E-64D219674D45}"/>
          </ac:spMkLst>
        </pc:spChg>
        <pc:spChg chg="add del">
          <ac:chgData name="James" userId="681dbabcb75d7a69" providerId="LiveId" clId="{4C19D9AC-FA14-4720-9DE4-30DCCA67CB3F}" dt="2020-02-29T03:18:47.701" v="166" actId="26606"/>
          <ac:spMkLst>
            <pc:docMk/>
            <pc:sldMk cId="1688049625" sldId="265"/>
            <ac:spMk id="28" creationId="{103E59AE-44F8-4FB9-BF05-C888FE3E1DFA}"/>
          </ac:spMkLst>
        </pc:spChg>
        <pc:spChg chg="add del">
          <ac:chgData name="James" userId="681dbabcb75d7a69" providerId="LiveId" clId="{4C19D9AC-FA14-4720-9DE4-30DCCA67CB3F}" dt="2020-02-29T03:18:47.701" v="166" actId="26606"/>
          <ac:spMkLst>
            <pc:docMk/>
            <pc:sldMk cId="1688049625" sldId="265"/>
            <ac:spMk id="32" creationId="{8B6B14AE-589A-45CC-A30D-41995FC1F8BA}"/>
          </ac:spMkLst>
        </pc:spChg>
        <pc:spChg chg="add">
          <ac:chgData name="James" userId="681dbabcb75d7a69" providerId="LiveId" clId="{4C19D9AC-FA14-4720-9DE4-30DCCA67CB3F}" dt="2020-02-29T03:18:47.701" v="166" actId="26606"/>
          <ac:spMkLst>
            <pc:docMk/>
            <pc:sldMk cId="1688049625" sldId="265"/>
            <ac:spMk id="37" creationId="{88F0A37D-2337-4AAF-98B0-7E4E9B98719A}"/>
          </ac:spMkLst>
        </pc:spChg>
        <pc:spChg chg="add">
          <ac:chgData name="James" userId="681dbabcb75d7a69" providerId="LiveId" clId="{4C19D9AC-FA14-4720-9DE4-30DCCA67CB3F}" dt="2020-02-29T03:18:47.701" v="166" actId="26606"/>
          <ac:spMkLst>
            <pc:docMk/>
            <pc:sldMk cId="1688049625" sldId="265"/>
            <ac:spMk id="41" creationId="{F7234D70-FB65-4E99-985E-64D219674D45}"/>
          </ac:spMkLst>
        </pc:spChg>
        <pc:graphicFrameChg chg="mod modGraphic">
          <ac:chgData name="James" userId="681dbabcb75d7a69" providerId="LiveId" clId="{4C19D9AC-FA14-4720-9DE4-30DCCA67CB3F}" dt="2020-02-29T03:18:47.701" v="166" actId="26606"/>
          <ac:graphicFrameMkLst>
            <pc:docMk/>
            <pc:sldMk cId="1688049625" sldId="265"/>
            <ac:graphicFrameMk id="14" creationId="{3C3B3DA8-6650-4584-8208-7241F5D7F388}"/>
          </ac:graphicFrameMkLst>
        </pc:graphicFrameChg>
        <pc:cxnChg chg="del">
          <ac:chgData name="James" userId="681dbabcb75d7a69" providerId="LiveId" clId="{4C19D9AC-FA14-4720-9DE4-30DCCA67CB3F}" dt="2020-02-29T03:18:36.922" v="165" actId="26606"/>
          <ac:cxnSpMkLst>
            <pc:docMk/>
            <pc:sldMk cId="1688049625" sldId="265"/>
            <ac:cxnSpMk id="21" creationId="{F15CCCF0-E573-463A-9760-1FDC0B2CFBD7}"/>
          </ac:cxnSpMkLst>
        </pc:cxnChg>
        <pc:cxnChg chg="add del">
          <ac:chgData name="James" userId="681dbabcb75d7a69" providerId="LiveId" clId="{4C19D9AC-FA14-4720-9DE4-30DCCA67CB3F}" dt="2020-02-29T03:18:47.701" v="166" actId="26606"/>
          <ac:cxnSpMkLst>
            <pc:docMk/>
            <pc:sldMk cId="1688049625" sldId="265"/>
            <ac:cxnSpMk id="30" creationId="{2752F38C-F560-47AA-90AD-209F39C04150}"/>
          </ac:cxnSpMkLst>
        </pc:cxnChg>
        <pc:cxnChg chg="add">
          <ac:chgData name="James" userId="681dbabcb75d7a69" providerId="LiveId" clId="{4C19D9AC-FA14-4720-9DE4-30DCCA67CB3F}" dt="2020-02-29T03:18:47.701" v="166" actId="26606"/>
          <ac:cxnSpMkLst>
            <pc:docMk/>
            <pc:sldMk cId="1688049625" sldId="265"/>
            <ac:cxnSpMk id="39" creationId="{F15CCCF0-E573-463A-9760-1FDC0B2CFBD7}"/>
          </ac:cxnSpMkLst>
        </pc:cxnChg>
      </pc:sldChg>
      <pc:sldChg chg="addSp delSp modSp add mod">
        <pc:chgData name="James" userId="681dbabcb75d7a69" providerId="LiveId" clId="{4C19D9AC-FA14-4720-9DE4-30DCCA67CB3F}" dt="2020-02-29T03:19:39.077" v="196" actId="20577"/>
        <pc:sldMkLst>
          <pc:docMk/>
          <pc:sldMk cId="3343114563" sldId="276"/>
        </pc:sldMkLst>
        <pc:spChg chg="mod">
          <ac:chgData name="James" userId="681dbabcb75d7a69" providerId="LiveId" clId="{4C19D9AC-FA14-4720-9DE4-30DCCA67CB3F}" dt="2020-02-29T03:19:39.077" v="196" actId="20577"/>
          <ac:spMkLst>
            <pc:docMk/>
            <pc:sldMk cId="3343114563" sldId="276"/>
            <ac:spMk id="2" creationId="{3630E853-CC9E-457C-89FC-4D9D3AE64A98}"/>
          </ac:spMkLst>
        </pc:spChg>
        <pc:spChg chg="add del mod">
          <ac:chgData name="James" userId="681dbabcb75d7a69" providerId="LiveId" clId="{4C19D9AC-FA14-4720-9DE4-30DCCA67CB3F}" dt="2020-02-29T03:19:24.576" v="174" actId="478"/>
          <ac:spMkLst>
            <pc:docMk/>
            <pc:sldMk cId="3343114563" sldId="276"/>
            <ac:spMk id="6" creationId="{D430614A-A94A-4A69-81EA-C9CBF4570152}"/>
          </ac:spMkLst>
        </pc:spChg>
        <pc:graphicFrameChg chg="del mod">
          <ac:chgData name="James" userId="681dbabcb75d7a69" providerId="LiveId" clId="{4C19D9AC-FA14-4720-9DE4-30DCCA67CB3F}" dt="2020-02-29T03:19:21.808" v="173" actId="478"/>
          <ac:graphicFrameMkLst>
            <pc:docMk/>
            <pc:sldMk cId="3343114563" sldId="276"/>
            <ac:graphicFrameMk id="14" creationId="{3C3B3DA8-6650-4584-8208-7241F5D7F388}"/>
          </ac:graphicFrameMkLst>
        </pc:graphicFrameChg>
        <pc:picChg chg="add mod">
          <ac:chgData name="James" userId="681dbabcb75d7a69" providerId="LiveId" clId="{4C19D9AC-FA14-4720-9DE4-30DCCA67CB3F}" dt="2020-02-29T03:19:31.051" v="175" actId="1076"/>
          <ac:picMkLst>
            <pc:docMk/>
            <pc:sldMk cId="3343114563" sldId="276"/>
            <ac:picMk id="4" creationId="{002BEA7E-0AF4-45D0-BC6C-0375032D6CE5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4CE7DC-E0BF-43ED-A30A-0AC198ED92E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D60CC03-E468-47BC-B6D2-D32BB57BED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Awareness </a:t>
          </a:r>
          <a:r>
            <a:rPr lang="en-US"/>
            <a:t>is key</a:t>
          </a:r>
        </a:p>
      </dgm:t>
    </dgm:pt>
    <dgm:pt modelId="{70A25B67-5C55-4B8C-A3E6-A0F03161BA40}" type="parTrans" cxnId="{B43D9E4F-BF5D-432D-A3B2-EE4CEE88C654}">
      <dgm:prSet/>
      <dgm:spPr/>
      <dgm:t>
        <a:bodyPr/>
        <a:lstStyle/>
        <a:p>
          <a:endParaRPr lang="en-US"/>
        </a:p>
      </dgm:t>
    </dgm:pt>
    <dgm:pt modelId="{3251EF6E-1C43-4A34-9A6E-440CD189CDDA}" type="sibTrans" cxnId="{B43D9E4F-BF5D-432D-A3B2-EE4CEE88C654}">
      <dgm:prSet/>
      <dgm:spPr/>
      <dgm:t>
        <a:bodyPr/>
        <a:lstStyle/>
        <a:p>
          <a:endParaRPr lang="en-US"/>
        </a:p>
      </dgm:t>
    </dgm:pt>
    <dgm:pt modelId="{81A76B25-9FB7-4AB5-AF8B-FA1AABEF74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Seek out help</a:t>
          </a:r>
        </a:p>
      </dgm:t>
    </dgm:pt>
    <dgm:pt modelId="{FD99FD30-A82F-4592-90E5-73194C081B8E}" type="parTrans" cxnId="{05F92A9C-EF78-4EDA-8126-5B6067E174B3}">
      <dgm:prSet/>
      <dgm:spPr/>
      <dgm:t>
        <a:bodyPr/>
        <a:lstStyle/>
        <a:p>
          <a:endParaRPr lang="en-US"/>
        </a:p>
      </dgm:t>
    </dgm:pt>
    <dgm:pt modelId="{ADAB8E53-C2E2-4807-8D27-418929E756E4}" type="sibTrans" cxnId="{05F92A9C-EF78-4EDA-8126-5B6067E174B3}">
      <dgm:prSet/>
      <dgm:spPr/>
      <dgm:t>
        <a:bodyPr/>
        <a:lstStyle/>
        <a:p>
          <a:endParaRPr lang="en-US"/>
        </a:p>
      </dgm:t>
    </dgm:pt>
    <dgm:pt modelId="{60AB3669-DE4A-4637-A4E2-EEEA8EEBC9B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And…</a:t>
          </a:r>
        </a:p>
      </dgm:t>
    </dgm:pt>
    <dgm:pt modelId="{A21EFAEA-263D-4903-8969-97D572EE1C96}" type="parTrans" cxnId="{71D5BF26-AFE9-47F4-BC17-F73BC894A3F0}">
      <dgm:prSet/>
      <dgm:spPr/>
      <dgm:t>
        <a:bodyPr/>
        <a:lstStyle/>
        <a:p>
          <a:endParaRPr lang="en-US"/>
        </a:p>
      </dgm:t>
    </dgm:pt>
    <dgm:pt modelId="{4FEA6EFD-3CC3-47AE-A3E7-36EABD804569}" type="sibTrans" cxnId="{71D5BF26-AFE9-47F4-BC17-F73BC894A3F0}">
      <dgm:prSet/>
      <dgm:spPr/>
      <dgm:t>
        <a:bodyPr/>
        <a:lstStyle/>
        <a:p>
          <a:endParaRPr lang="en-US"/>
        </a:p>
      </dgm:t>
    </dgm:pt>
    <dgm:pt modelId="{26140E28-5D63-4EBC-B793-71CA088EB536}" type="pres">
      <dgm:prSet presAssocID="{5E4CE7DC-E0BF-43ED-A30A-0AC198ED92E5}" presName="root" presStyleCnt="0">
        <dgm:presLayoutVars>
          <dgm:dir/>
          <dgm:resizeHandles val="exact"/>
        </dgm:presLayoutVars>
      </dgm:prSet>
      <dgm:spPr/>
    </dgm:pt>
    <dgm:pt modelId="{C2415FED-C5C5-4F3C-8A34-7BA32C89884F}" type="pres">
      <dgm:prSet presAssocID="{2D60CC03-E468-47BC-B6D2-D32BB57BEDBC}" presName="compNode" presStyleCnt="0"/>
      <dgm:spPr/>
    </dgm:pt>
    <dgm:pt modelId="{1421700B-3848-42B4-BD78-531CDBBE8377}" type="pres">
      <dgm:prSet presAssocID="{2D60CC03-E468-47BC-B6D2-D32BB57BEDB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EAD167C5-DA1E-4EC0-BB9D-49B9E9FE4022}" type="pres">
      <dgm:prSet presAssocID="{2D60CC03-E468-47BC-B6D2-D32BB57BEDBC}" presName="spaceRect" presStyleCnt="0"/>
      <dgm:spPr/>
    </dgm:pt>
    <dgm:pt modelId="{26D32D31-3189-4BAC-812D-76CD79C91BA8}" type="pres">
      <dgm:prSet presAssocID="{2D60CC03-E468-47BC-B6D2-D32BB57BEDBC}" presName="textRect" presStyleLbl="revTx" presStyleIdx="0" presStyleCnt="3">
        <dgm:presLayoutVars>
          <dgm:chMax val="1"/>
          <dgm:chPref val="1"/>
        </dgm:presLayoutVars>
      </dgm:prSet>
      <dgm:spPr/>
    </dgm:pt>
    <dgm:pt modelId="{497A15BD-5666-4810-AEA3-30BB2F8974EE}" type="pres">
      <dgm:prSet presAssocID="{3251EF6E-1C43-4A34-9A6E-440CD189CDDA}" presName="sibTrans" presStyleCnt="0"/>
      <dgm:spPr/>
    </dgm:pt>
    <dgm:pt modelId="{DDD7855A-7C8D-40B7-BEF5-881CB0E4E949}" type="pres">
      <dgm:prSet presAssocID="{81A76B25-9FB7-4AB5-AF8B-FA1AABEF748B}" presName="compNode" presStyleCnt="0"/>
      <dgm:spPr/>
    </dgm:pt>
    <dgm:pt modelId="{0B5A1911-AFEF-4F2B-B7A3-E496E491B28A}" type="pres">
      <dgm:prSet presAssocID="{81A76B25-9FB7-4AB5-AF8B-FA1AABEF74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noculars"/>
        </a:ext>
      </dgm:extLst>
    </dgm:pt>
    <dgm:pt modelId="{AB45CE54-20FF-46AE-A5BB-35615FA29A99}" type="pres">
      <dgm:prSet presAssocID="{81A76B25-9FB7-4AB5-AF8B-FA1AABEF748B}" presName="spaceRect" presStyleCnt="0"/>
      <dgm:spPr/>
    </dgm:pt>
    <dgm:pt modelId="{ECF46213-04F2-42FF-8E52-D020468102B4}" type="pres">
      <dgm:prSet presAssocID="{81A76B25-9FB7-4AB5-AF8B-FA1AABEF748B}" presName="textRect" presStyleLbl="revTx" presStyleIdx="1" presStyleCnt="3">
        <dgm:presLayoutVars>
          <dgm:chMax val="1"/>
          <dgm:chPref val="1"/>
        </dgm:presLayoutVars>
      </dgm:prSet>
      <dgm:spPr/>
    </dgm:pt>
    <dgm:pt modelId="{089E43C4-115D-4F59-9EF4-BD70386B4EDE}" type="pres">
      <dgm:prSet presAssocID="{ADAB8E53-C2E2-4807-8D27-418929E756E4}" presName="sibTrans" presStyleCnt="0"/>
      <dgm:spPr/>
    </dgm:pt>
    <dgm:pt modelId="{3DD32F01-5673-4AB2-8D90-206DB1F59546}" type="pres">
      <dgm:prSet presAssocID="{60AB3669-DE4A-4637-A4E2-EEEA8EEBC9BE}" presName="compNode" presStyleCnt="0"/>
      <dgm:spPr/>
    </dgm:pt>
    <dgm:pt modelId="{914F327C-A433-4676-9B94-30A78E319734}" type="pres">
      <dgm:prSet presAssocID="{60AB3669-DE4A-4637-A4E2-EEEA8EEBC9B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46C4248C-AC6A-48DF-8DCB-BDA749932594}" type="pres">
      <dgm:prSet presAssocID="{60AB3669-DE4A-4637-A4E2-EEEA8EEBC9BE}" presName="spaceRect" presStyleCnt="0"/>
      <dgm:spPr/>
    </dgm:pt>
    <dgm:pt modelId="{DDE3894A-04F9-43D0-AFCF-1358E3F29BEA}" type="pres">
      <dgm:prSet presAssocID="{60AB3669-DE4A-4637-A4E2-EEEA8EEBC9B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1D5BF26-AFE9-47F4-BC17-F73BC894A3F0}" srcId="{5E4CE7DC-E0BF-43ED-A30A-0AC198ED92E5}" destId="{60AB3669-DE4A-4637-A4E2-EEEA8EEBC9BE}" srcOrd="2" destOrd="0" parTransId="{A21EFAEA-263D-4903-8969-97D572EE1C96}" sibTransId="{4FEA6EFD-3CC3-47AE-A3E7-36EABD804569}"/>
    <dgm:cxn modelId="{79E32532-F3F0-425D-8A7C-E2AC0999BAAE}" type="presOf" srcId="{5E4CE7DC-E0BF-43ED-A30A-0AC198ED92E5}" destId="{26140E28-5D63-4EBC-B793-71CA088EB536}" srcOrd="0" destOrd="0" presId="urn:microsoft.com/office/officeart/2018/2/layout/IconLabelList"/>
    <dgm:cxn modelId="{B43D9E4F-BF5D-432D-A3B2-EE4CEE88C654}" srcId="{5E4CE7DC-E0BF-43ED-A30A-0AC198ED92E5}" destId="{2D60CC03-E468-47BC-B6D2-D32BB57BEDBC}" srcOrd="0" destOrd="0" parTransId="{70A25B67-5C55-4B8C-A3E6-A0F03161BA40}" sibTransId="{3251EF6E-1C43-4A34-9A6E-440CD189CDDA}"/>
    <dgm:cxn modelId="{19290354-A4F9-4CDA-A6E7-BB839785F89B}" type="presOf" srcId="{60AB3669-DE4A-4637-A4E2-EEEA8EEBC9BE}" destId="{DDE3894A-04F9-43D0-AFCF-1358E3F29BEA}" srcOrd="0" destOrd="0" presId="urn:microsoft.com/office/officeart/2018/2/layout/IconLabelList"/>
    <dgm:cxn modelId="{05F92A9C-EF78-4EDA-8126-5B6067E174B3}" srcId="{5E4CE7DC-E0BF-43ED-A30A-0AC198ED92E5}" destId="{81A76B25-9FB7-4AB5-AF8B-FA1AABEF748B}" srcOrd="1" destOrd="0" parTransId="{FD99FD30-A82F-4592-90E5-73194C081B8E}" sibTransId="{ADAB8E53-C2E2-4807-8D27-418929E756E4}"/>
    <dgm:cxn modelId="{5349F8DC-C9F4-4B23-9D40-727841FC8A77}" type="presOf" srcId="{2D60CC03-E468-47BC-B6D2-D32BB57BEDBC}" destId="{26D32D31-3189-4BAC-812D-76CD79C91BA8}" srcOrd="0" destOrd="0" presId="urn:microsoft.com/office/officeart/2018/2/layout/IconLabelList"/>
    <dgm:cxn modelId="{59C845F7-EBAA-4B15-83E0-5219729E386E}" type="presOf" srcId="{81A76B25-9FB7-4AB5-AF8B-FA1AABEF748B}" destId="{ECF46213-04F2-42FF-8E52-D020468102B4}" srcOrd="0" destOrd="0" presId="urn:microsoft.com/office/officeart/2018/2/layout/IconLabelList"/>
    <dgm:cxn modelId="{49359718-00DE-4870-9F59-5A66D94B9446}" type="presParOf" srcId="{26140E28-5D63-4EBC-B793-71CA088EB536}" destId="{C2415FED-C5C5-4F3C-8A34-7BA32C89884F}" srcOrd="0" destOrd="0" presId="urn:microsoft.com/office/officeart/2018/2/layout/IconLabelList"/>
    <dgm:cxn modelId="{485895F1-7FA6-4A50-A54B-C7AAC3AF8462}" type="presParOf" srcId="{C2415FED-C5C5-4F3C-8A34-7BA32C89884F}" destId="{1421700B-3848-42B4-BD78-531CDBBE8377}" srcOrd="0" destOrd="0" presId="urn:microsoft.com/office/officeart/2018/2/layout/IconLabelList"/>
    <dgm:cxn modelId="{6884A04C-9A49-48FB-9152-C53BE8E7A668}" type="presParOf" srcId="{C2415FED-C5C5-4F3C-8A34-7BA32C89884F}" destId="{EAD167C5-DA1E-4EC0-BB9D-49B9E9FE4022}" srcOrd="1" destOrd="0" presId="urn:microsoft.com/office/officeart/2018/2/layout/IconLabelList"/>
    <dgm:cxn modelId="{D1D33B39-CEA8-41ED-98BB-6EFA9A988C41}" type="presParOf" srcId="{C2415FED-C5C5-4F3C-8A34-7BA32C89884F}" destId="{26D32D31-3189-4BAC-812D-76CD79C91BA8}" srcOrd="2" destOrd="0" presId="urn:microsoft.com/office/officeart/2018/2/layout/IconLabelList"/>
    <dgm:cxn modelId="{A9839B5D-1DE9-4207-AE4D-35494D50504D}" type="presParOf" srcId="{26140E28-5D63-4EBC-B793-71CA088EB536}" destId="{497A15BD-5666-4810-AEA3-30BB2F8974EE}" srcOrd="1" destOrd="0" presId="urn:microsoft.com/office/officeart/2018/2/layout/IconLabelList"/>
    <dgm:cxn modelId="{E3C66AD0-8C7C-4538-B7D8-E6CDBF1D5500}" type="presParOf" srcId="{26140E28-5D63-4EBC-B793-71CA088EB536}" destId="{DDD7855A-7C8D-40B7-BEF5-881CB0E4E949}" srcOrd="2" destOrd="0" presId="urn:microsoft.com/office/officeart/2018/2/layout/IconLabelList"/>
    <dgm:cxn modelId="{460718C1-A18E-4BF2-B68B-467F7BEA1C93}" type="presParOf" srcId="{DDD7855A-7C8D-40B7-BEF5-881CB0E4E949}" destId="{0B5A1911-AFEF-4F2B-B7A3-E496E491B28A}" srcOrd="0" destOrd="0" presId="urn:microsoft.com/office/officeart/2018/2/layout/IconLabelList"/>
    <dgm:cxn modelId="{6B8106FC-7906-468A-BFB2-E644EC8D9B76}" type="presParOf" srcId="{DDD7855A-7C8D-40B7-BEF5-881CB0E4E949}" destId="{AB45CE54-20FF-46AE-A5BB-35615FA29A99}" srcOrd="1" destOrd="0" presId="urn:microsoft.com/office/officeart/2018/2/layout/IconLabelList"/>
    <dgm:cxn modelId="{EE8D5641-295A-4D7B-99B3-DF5EC6EF8D65}" type="presParOf" srcId="{DDD7855A-7C8D-40B7-BEF5-881CB0E4E949}" destId="{ECF46213-04F2-42FF-8E52-D020468102B4}" srcOrd="2" destOrd="0" presId="urn:microsoft.com/office/officeart/2018/2/layout/IconLabelList"/>
    <dgm:cxn modelId="{C5A7C952-24C7-4199-9474-CEE2CC531FF4}" type="presParOf" srcId="{26140E28-5D63-4EBC-B793-71CA088EB536}" destId="{089E43C4-115D-4F59-9EF4-BD70386B4EDE}" srcOrd="3" destOrd="0" presId="urn:microsoft.com/office/officeart/2018/2/layout/IconLabelList"/>
    <dgm:cxn modelId="{E77DF0EF-B61F-4DF7-9504-75C7C105D08C}" type="presParOf" srcId="{26140E28-5D63-4EBC-B793-71CA088EB536}" destId="{3DD32F01-5673-4AB2-8D90-206DB1F59546}" srcOrd="4" destOrd="0" presId="urn:microsoft.com/office/officeart/2018/2/layout/IconLabelList"/>
    <dgm:cxn modelId="{7D6426A9-9B62-491F-AB7C-CC1AB4E27262}" type="presParOf" srcId="{3DD32F01-5673-4AB2-8D90-206DB1F59546}" destId="{914F327C-A433-4676-9B94-30A78E319734}" srcOrd="0" destOrd="0" presId="urn:microsoft.com/office/officeart/2018/2/layout/IconLabelList"/>
    <dgm:cxn modelId="{63EAA631-AFE6-435F-8D53-9E2DC0AE91EE}" type="presParOf" srcId="{3DD32F01-5673-4AB2-8D90-206DB1F59546}" destId="{46C4248C-AC6A-48DF-8DCB-BDA749932594}" srcOrd="1" destOrd="0" presId="urn:microsoft.com/office/officeart/2018/2/layout/IconLabelList"/>
    <dgm:cxn modelId="{646F8776-4219-4251-A32D-E278A843C969}" type="presParOf" srcId="{3DD32F01-5673-4AB2-8D90-206DB1F59546}" destId="{DDE3894A-04F9-43D0-AFCF-1358E3F29BE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1700B-3848-42B4-BD78-531CDBBE8377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D32D31-3189-4BAC-812D-76CD79C91BA8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Awareness </a:t>
          </a:r>
          <a:r>
            <a:rPr lang="en-US" sz="3200" kern="1200"/>
            <a:t>is key</a:t>
          </a:r>
        </a:p>
      </dsp:txBody>
      <dsp:txXfrm>
        <a:off x="285097" y="2346338"/>
        <a:ext cx="2832300" cy="720000"/>
      </dsp:txXfrm>
    </dsp:sp>
    <dsp:sp modelId="{0B5A1911-AFEF-4F2B-B7A3-E496E491B28A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46213-04F2-42FF-8E52-D020468102B4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Seek out help</a:t>
          </a:r>
        </a:p>
      </dsp:txBody>
      <dsp:txXfrm>
        <a:off x="3613050" y="2346338"/>
        <a:ext cx="2832300" cy="720000"/>
      </dsp:txXfrm>
    </dsp:sp>
    <dsp:sp modelId="{914F327C-A433-4676-9B94-30A78E319734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3894A-04F9-43D0-AFCF-1358E3F29BEA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And…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9BABE-3079-C44C-B9C8-7110D4202469}" type="datetimeFigureOut">
              <a:rPr lang="en-US" smtClean="0"/>
              <a:t>28-Feb-20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279EB6-EE01-BF4E-ADD4-CE0DA4C4E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3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9EB6-EE01-BF4E-ADD4-CE0DA4C4E9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21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9EB6-EE01-BF4E-ADD4-CE0DA4C4E9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Confidentiality – What is meant to be kept secret, stays secret.</a:t>
            </a:r>
          </a:p>
          <a:p>
            <a:r>
              <a:rPr lang="en-US" dirty="0"/>
              <a:t>Integrity – What is being presented to your users is complete and accurate.</a:t>
            </a:r>
          </a:p>
          <a:p>
            <a:r>
              <a:rPr lang="en-US" dirty="0"/>
              <a:t>Availability – Your services are available to your users when needed.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9EB6-EE01-BF4E-ADD4-CE0DA4C4E9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5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looking at the security awareness of the project</a:t>
            </a:r>
          </a:p>
          <a:p>
            <a:r>
              <a:rPr lang="en-US" dirty="0"/>
              <a:t>environments</a:t>
            </a:r>
          </a:p>
          <a:p>
            <a:r>
              <a:rPr lang="en-US" dirty="0"/>
              <a:t>C static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9EB6-EE01-BF4E-ADD4-CE0DA4C4E9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73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looking at the security awareness of the project</a:t>
            </a:r>
          </a:p>
          <a:p>
            <a:r>
              <a:rPr lang="en-US" dirty="0"/>
              <a:t>environments</a:t>
            </a:r>
          </a:p>
          <a:p>
            <a:r>
              <a:rPr lang="en-US" dirty="0"/>
              <a:t>C static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279EB6-EE01-BF4E-ADD4-CE0DA4C4E9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43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62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98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47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28-Feb-20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02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28-Feb-20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3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28-Feb-20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28-Feb-20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36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28-Feb-20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790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34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28-Feb-20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7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28-Feb-20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63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72" r:id="rId5"/>
    <p:sldLayoutId id="2147483666" r:id="rId6"/>
    <p:sldLayoutId id="2147483667" r:id="rId7"/>
    <p:sldLayoutId id="2147483668" r:id="rId8"/>
    <p:sldLayoutId id="2147483671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.palletsprojects.com/en/1.1.x/security/?highlight=security" TargetMode="External"/><Relationship Id="rId2" Type="http://schemas.openxmlformats.org/officeDocument/2006/relationships/hyperlink" Target="https://docs.djangoproject.com/en/3.0/topics/security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s.pycon.org/2020/schedule/presentation/101/" TargetMode="External"/><Relationship Id="rId2" Type="http://schemas.openxmlformats.org/officeDocument/2006/relationships/hyperlink" Target="https://github.com/pypa/warehouse/milestone/16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yup.io/" TargetMode="External"/><Relationship Id="rId7" Type="http://schemas.openxmlformats.org/officeDocument/2006/relationships/hyperlink" Target="https://www.sans.org/" TargetMode="External"/><Relationship Id="rId12" Type="http://schemas.openxmlformats.org/officeDocument/2006/relationships/image" Target="../media/image25.png"/><Relationship Id="rId2" Type="http://schemas.openxmlformats.org/officeDocument/2006/relationships/hyperlink" Target="https://github.com/PyCQA/band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ve.mitre.org/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owasp.org/www-project-top-ten/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plugins.jetbrains.com/plugin/13609-python-security" TargetMode="External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f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ipwire.com/state-of-security/off-topic/digging-for-security-bugs-in-python-code/" TargetMode="External"/><Relationship Id="rId2" Type="http://schemas.openxmlformats.org/officeDocument/2006/relationships/hyperlink" Target="https://en.wikipedia.org/wiki/Information_security#Key_concept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s.cloudinary.com/snyk/image/upload/v1551550455/Python_Security_Best_Practices_Cheat_Sheet__rev.pdf" TargetMode="External"/><Relationship Id="rId5" Type="http://schemas.openxmlformats.org/officeDocument/2006/relationships/hyperlink" Target="https://pyvideo.org/pycon-us-2012/advanced-security-topics.html" TargetMode="External"/><Relationship Id="rId4" Type="http://schemas.openxmlformats.org/officeDocument/2006/relationships/hyperlink" Target="https://hackernoon.com/10-common-security-gotchas-in-python-and-how-to-avoid-them-e19fbe265e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shingtonpost.com/business/2019/11/19/thousands-disney-accounts-were-hacked-sold-online-littl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ecurity.stackexchange.com/questions/151963/can-information-security-risks-essentially-only-be-triaged-according-to-the-ci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9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44535-3867-4577-AEC2-5F75C9BC6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rgbClr val="FFFFFF"/>
                </a:solidFill>
              </a:rPr>
              <a:t>Protected Python: It’s time we had “the talk” about cyber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914DD5-6944-4EF3-9F62-7880EBF09F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James Mertz</a:t>
            </a:r>
          </a:p>
        </p:txBody>
      </p:sp>
      <p:cxnSp>
        <p:nvCxnSpPr>
          <p:cNvPr id="25" name="Straight Connector 21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6D64AF-DD6C-4F60-952A-9B4D5B299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46" b="-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313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6193-8490-3A43-AD29-470B7C9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0223-745D-7144-9A03-BA2F35DC4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Tower Defense (Old Strategy)</a:t>
            </a:r>
          </a:p>
          <a:p>
            <a:pPr lvl="1"/>
            <a:r>
              <a:rPr lang="en-US"/>
              <a:t>Protect everything that is assaulting you from the outside</a:t>
            </a:r>
          </a:p>
          <a:p>
            <a:pPr lvl="1"/>
            <a:r>
              <a:rPr lang="en-US"/>
              <a:t>Not paying attention to the stuff on the inside</a:t>
            </a:r>
          </a:p>
        </p:txBody>
      </p:sp>
      <p:pic>
        <p:nvPicPr>
          <p:cNvPr id="7" name="Content Placeholder 11">
            <a:extLst>
              <a:ext uri="{FF2B5EF4-FFF2-40B4-BE49-F238E27FC236}">
                <a16:creationId xmlns:a16="http://schemas.microsoft.com/office/drawing/2014/main" id="{01F6B842-F7FB-4913-8AF8-FD4354418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1999998"/>
            <a:ext cx="4638675" cy="19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76193-8490-3A43-AD29-470B7C9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Defense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0223-745D-7144-9A03-BA2F35DC4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Tower Defense (Old Strategy)</a:t>
            </a:r>
          </a:p>
          <a:p>
            <a:pPr lvl="1"/>
            <a:r>
              <a:rPr lang="en-US"/>
              <a:t>Protect everything that is assaulting you from the outside</a:t>
            </a:r>
          </a:p>
          <a:p>
            <a:pPr lvl="1"/>
            <a:r>
              <a:rPr lang="en-US"/>
              <a:t>Not paying attention to the stuff on the inside</a:t>
            </a:r>
          </a:p>
          <a:p>
            <a:r>
              <a:rPr lang="en-US"/>
              <a:t>Defense in Depth</a:t>
            </a:r>
          </a:p>
          <a:p>
            <a:pPr lvl="1"/>
            <a:r>
              <a:rPr lang="en-US"/>
              <a:t>Tower Defense with a mixture of Clue</a:t>
            </a:r>
          </a:p>
        </p:txBody>
      </p:sp>
      <p:pic>
        <p:nvPicPr>
          <p:cNvPr id="5" name="Content Placeholder 11">
            <a:extLst>
              <a:ext uri="{FF2B5EF4-FFF2-40B4-BE49-F238E27FC236}">
                <a16:creationId xmlns:a16="http://schemas.microsoft.com/office/drawing/2014/main" id="{2CB039C0-9EF7-486A-BA31-AE97337A29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8" y="1999998"/>
            <a:ext cx="4638675" cy="1933870"/>
          </a:xfrm>
        </p:spPr>
      </p:pic>
      <p:pic>
        <p:nvPicPr>
          <p:cNvPr id="7" name="Picture 6" descr="A picture containing person, man, standing, looking&#10;&#10;Description automatically generated">
            <a:extLst>
              <a:ext uri="{FF2B5EF4-FFF2-40B4-BE49-F238E27FC236}">
                <a16:creationId xmlns:a16="http://schemas.microsoft.com/office/drawing/2014/main" id="{618B5F0C-D58E-4D58-8D55-FE8CA2E18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89" y="4153446"/>
            <a:ext cx="4641286" cy="19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6EA32-0557-4D20-8F69-81AAE8B1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900">
                <a:solidFill>
                  <a:schemeClr val="tx1">
                    <a:lumMod val="85000"/>
                    <a:lumOff val="15000"/>
                  </a:schemeClr>
                </a:solidFill>
              </a:rPr>
              <a:t>Common Attack Vectors and How To Protect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0629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990BAFCD-EA0A-47F4-8B00-AAB1E67A9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xploits of a Mom">
            <a:extLst>
              <a:ext uri="{FF2B5EF4-FFF2-40B4-BE49-F238E27FC236}">
                <a16:creationId xmlns:a16="http://schemas.microsoft.com/office/drawing/2014/main" id="{5690718B-EFEF-204D-B973-ED4DDE5D4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99" y="773097"/>
            <a:ext cx="10925102" cy="335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F9C61D6-37CC-4AD4-83C3-022D08874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51037"/>
            <a:ext cx="12192000" cy="23069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3AC463-71CD-9B49-8E89-E21A9066B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900" y="4905662"/>
            <a:ext cx="7330353" cy="15411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Little Bobby Tables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69285E-35F6-4010-B084-229A80845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7532847" y="5676251"/>
            <a:ext cx="11887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0B20F5-512D-41DB-8647-467CE692CCDB}"/>
              </a:ext>
            </a:extLst>
          </p:cNvPr>
          <p:cNvSpPr txBox="1"/>
          <p:nvPr/>
        </p:nvSpPr>
        <p:spPr>
          <a:xfrm>
            <a:off x="3531909" y="4174266"/>
            <a:ext cx="512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https://www.xkcd.com/327/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32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E0654-0C0E-4633-B652-9C1DD9FE8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</a:t>
            </a:r>
            <a:r>
              <a:rPr lang="en-US" baseline="0"/>
              <a:t> Applications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B747E-C031-4AB9-B8BE-0ACC59826BF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Untrusted Data</a:t>
            </a:r>
          </a:p>
          <a:p>
            <a:pPr lvl="1"/>
            <a:r>
              <a:rPr lang="en-US" dirty="0"/>
              <a:t>If the data ever leaves your hands, it’s “Untrusted”</a:t>
            </a:r>
          </a:p>
          <a:p>
            <a:pPr lvl="1"/>
            <a:r>
              <a:rPr lang="en-US" dirty="0"/>
              <a:t>SQL Injection</a:t>
            </a:r>
          </a:p>
          <a:p>
            <a:pPr lvl="1"/>
            <a:r>
              <a:rPr lang="en-US" dirty="0"/>
              <a:t>File/Data uploads</a:t>
            </a:r>
          </a:p>
          <a:p>
            <a:pPr lvl="1"/>
            <a:r>
              <a:rPr lang="en-US" dirty="0"/>
              <a:t>Messaging</a:t>
            </a:r>
          </a:p>
          <a:p>
            <a:r>
              <a:rPr lang="en-US" b="1" dirty="0"/>
              <a:t>Cross-Site Scripting (XSS)</a:t>
            </a:r>
          </a:p>
          <a:p>
            <a:pPr lvl="1"/>
            <a:r>
              <a:rPr lang="en-US" dirty="0"/>
              <a:t>Injection of malicious code into the users browser</a:t>
            </a:r>
          </a:p>
          <a:p>
            <a:r>
              <a:rPr lang="en-US" b="1" dirty="0"/>
              <a:t>Cross-Site Request Forgery (CSRF)</a:t>
            </a:r>
          </a:p>
          <a:p>
            <a:pPr lvl="1"/>
            <a:r>
              <a:rPr lang="en-US" dirty="0"/>
              <a:t>“Tricking” the user into unauthorized access of your 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4A8B0-BBDD-47EC-8E07-059B3A0967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Sanitize your data</a:t>
            </a:r>
          </a:p>
          <a:p>
            <a:r>
              <a:rPr lang="en-US" dirty="0"/>
              <a:t>Use crypto safe libraries (Don’t create your own!)</a:t>
            </a:r>
          </a:p>
          <a:p>
            <a:r>
              <a:rPr lang="en-US" dirty="0"/>
              <a:t>Use built-in tools and recommendations for web frameworks</a:t>
            </a:r>
          </a:p>
          <a:p>
            <a:pPr lvl="1"/>
            <a:r>
              <a:rPr lang="en-US" dirty="0">
                <a:hlinkClick r:id="rId2"/>
              </a:rPr>
              <a:t>https://docs.djangoproject.com/en/3.0/topics/security/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https://flask.palletsprojects.com/en/1.1.x/security/?highlight=security</a:t>
            </a:r>
            <a:endParaRPr lang="en-US" dirty="0"/>
          </a:p>
          <a:p>
            <a:r>
              <a:rPr lang="en-US" dirty="0"/>
              <a:t>Use SSL whenever possible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6ECBBBF-F1C8-D340-905E-36AD5A60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391982"/>
            <a:ext cx="1189295" cy="106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2452CB9-2113-BF4B-ACEF-00BEE95B0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22" y="391982"/>
            <a:ext cx="3582838" cy="123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338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1FA0-B33C-453A-854F-789567EE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Environments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7705A-7C50-4ACE-B275-55E4616C40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b="1" dirty="0"/>
              <a:t>Untrusted</a:t>
            </a:r>
            <a:r>
              <a:rPr lang="en-US" sz="3600" b="1" baseline="0" dirty="0"/>
              <a:t> Data</a:t>
            </a:r>
          </a:p>
          <a:p>
            <a:pPr lvl="1"/>
            <a:r>
              <a:rPr lang="en-US" sz="3600" baseline="0" dirty="0"/>
              <a:t>Loading</a:t>
            </a:r>
          </a:p>
          <a:p>
            <a:pPr lvl="1"/>
            <a:r>
              <a:rPr lang="en-US" sz="3600" baseline="0" dirty="0"/>
              <a:t>Executing</a:t>
            </a:r>
          </a:p>
          <a:p>
            <a:r>
              <a:rPr lang="en-US" sz="3600" b="1" dirty="0"/>
              <a:t>Malicious 3</a:t>
            </a:r>
            <a:r>
              <a:rPr lang="en-US" sz="3600" b="1" baseline="30000" dirty="0"/>
              <a:t>rd</a:t>
            </a:r>
            <a:r>
              <a:rPr lang="en-US" sz="3600" b="1" dirty="0"/>
              <a:t> Party Packages </a:t>
            </a:r>
            <a:r>
              <a:rPr lang="en-US" sz="3600" b="1" baseline="0" dirty="0"/>
              <a:t>(Typo-squatting)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883C8-078F-6549-AA50-2B995271C8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Avoid using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pickle</a:t>
            </a:r>
            <a:r>
              <a:rPr lang="en-US" dirty="0"/>
              <a:t> or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yaml</a:t>
            </a:r>
            <a:r>
              <a:rPr lang="en-US" dirty="0"/>
              <a:t> for de-serializing data</a:t>
            </a:r>
          </a:p>
          <a:p>
            <a:pPr lvl="1"/>
            <a:r>
              <a:rPr lang="en-US" dirty="0"/>
              <a:t>Use json instead</a:t>
            </a:r>
          </a:p>
          <a:p>
            <a:pPr lvl="1"/>
            <a:r>
              <a:rPr lang="en-US" dirty="0"/>
              <a:t>Use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defusedxml</a:t>
            </a:r>
            <a:r>
              <a:rPr lang="en-US" dirty="0"/>
              <a:t> for xml parsing to avoid XML bombs</a:t>
            </a:r>
          </a:p>
          <a:p>
            <a:r>
              <a:rPr lang="en-US" dirty="0"/>
              <a:t>Avoid using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exec</a:t>
            </a:r>
            <a:r>
              <a:rPr lang="en-US" dirty="0"/>
              <a:t> or 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subprocess.call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( shell=True)</a:t>
            </a:r>
            <a:r>
              <a:rPr lang="en-US" dirty="0">
                <a:cs typeface="Consolas" panose="020B0609020204030204" pitchFamily="49" charset="0"/>
              </a:rPr>
              <a:t> </a:t>
            </a:r>
            <a:r>
              <a:rPr lang="en-US" dirty="0"/>
              <a:t>for execution of code/outside process calls</a:t>
            </a:r>
          </a:p>
          <a:p>
            <a:r>
              <a:rPr lang="en-US" dirty="0"/>
              <a:t>Always check the package name you’re about to install</a:t>
            </a:r>
          </a:p>
          <a:p>
            <a:pPr lvl="1"/>
            <a:r>
              <a:rPr lang="en-US" dirty="0"/>
              <a:t>When in doubt, look at the source!</a:t>
            </a:r>
          </a:p>
          <a:p>
            <a:r>
              <a:rPr lang="en-US" dirty="0"/>
              <a:t>Consider using Anaconda and their official package repo for package management</a:t>
            </a:r>
          </a:p>
          <a:p>
            <a:r>
              <a:rPr lang="en-US" dirty="0" err="1"/>
              <a:t>PyPi</a:t>
            </a:r>
            <a:r>
              <a:rPr lang="en-US" dirty="0"/>
              <a:t> is looking at securing packages better as well:</a:t>
            </a:r>
          </a:p>
          <a:p>
            <a:pPr lvl="1"/>
            <a:r>
              <a:rPr lang="en-US" dirty="0">
                <a:hlinkClick r:id="rId2"/>
              </a:rPr>
              <a:t>https://github.com/pypa/warehouse/milestone/16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>
                <a:hlinkClick r:id="rId3"/>
              </a:rPr>
              <a:t>Bringing Two Factor Authentication to </a:t>
            </a:r>
            <a:r>
              <a:rPr lang="en-US" dirty="0" err="1">
                <a:hlinkClick r:id="rId3"/>
              </a:rPr>
              <a:t>PyPI</a:t>
            </a:r>
            <a:r>
              <a:rPr lang="en-US" dirty="0"/>
              <a:t>” by William Woodruff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6" name="Picture 8" descr="Planet Python">
            <a:extLst>
              <a:ext uri="{FF2B5EF4-FFF2-40B4-BE49-F238E27FC236}">
                <a16:creationId xmlns:a16="http://schemas.microsoft.com/office/drawing/2014/main" id="{5299A966-FA34-0A49-AB21-AD369537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882" y="214492"/>
            <a:ext cx="2030491" cy="15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6316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77C25-FEC6-49ED-B639-E9C73983B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</a:t>
            </a:r>
            <a:r>
              <a:rPr lang="en-US" baseline="0"/>
              <a:t> Base and Repositories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99325-5DF1-4553-AAAA-FF915627DF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400" b="1" dirty="0"/>
              <a:t>Data spillage</a:t>
            </a:r>
          </a:p>
          <a:p>
            <a:r>
              <a:rPr lang="en-US" sz="2400" b="1" dirty="0"/>
              <a:t>Outdated package</a:t>
            </a:r>
            <a:r>
              <a:rPr lang="en-US" sz="2400" b="1" baseline="0" dirty="0"/>
              <a:t> dependencies</a:t>
            </a:r>
          </a:p>
          <a:p>
            <a:r>
              <a:rPr lang="en-US" sz="2400" b="1" dirty="0"/>
              <a:t>Improper 3</a:t>
            </a:r>
            <a:r>
              <a:rPr lang="en-US" sz="2400" b="1" baseline="30000" dirty="0"/>
              <a:t>rd</a:t>
            </a:r>
            <a:r>
              <a:rPr lang="en-US" sz="2400" b="1" dirty="0"/>
              <a:t> Party Package Usage</a:t>
            </a:r>
          </a:p>
          <a:p>
            <a:pPr lvl="1"/>
            <a:r>
              <a:rPr lang="en-US" sz="2000" dirty="0"/>
              <a:t>Did you know that </a:t>
            </a:r>
            <a:r>
              <a:rPr lang="en-US" sz="2000" dirty="0" err="1">
                <a:latin typeface="Consolas" panose="020B0609020204030204" pitchFamily="49" charset="0"/>
              </a:rPr>
              <a:t>numpy</a:t>
            </a:r>
            <a:r>
              <a:rPr lang="en-US" sz="2000" dirty="0"/>
              <a:t> uses </a:t>
            </a:r>
            <a:r>
              <a:rPr lang="en-US" sz="1900" dirty="0">
                <a:latin typeface="Consolas" panose="020B0609020204030204" pitchFamily="49" charset="0"/>
              </a:rPr>
              <a:t>pickle</a:t>
            </a:r>
            <a:r>
              <a:rPr lang="en-US" sz="2000" dirty="0"/>
              <a:t> in certain cases?</a:t>
            </a:r>
          </a:p>
          <a:p>
            <a:pPr lvl="0"/>
            <a:r>
              <a:rPr lang="en-US" sz="2400" b="1" dirty="0"/>
              <a:t>Using</a:t>
            </a:r>
            <a:r>
              <a:rPr lang="en-US" sz="2400" b="1" baseline="0" dirty="0"/>
              <a:t> C extensions</a:t>
            </a:r>
            <a:endParaRPr lang="en-US" sz="24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14716-0861-D04B-B073-2FFB40ADA4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Don’t place keys, passwords, tokens, </a:t>
            </a:r>
            <a:r>
              <a:rPr lang="en-US" dirty="0" err="1"/>
              <a:t>etc</a:t>
            </a:r>
            <a:r>
              <a:rPr lang="en-US" dirty="0"/>
              <a:t>, into your repository</a:t>
            </a:r>
          </a:p>
          <a:p>
            <a:pPr lvl="1"/>
            <a:r>
              <a:rPr lang="en-US" dirty="0"/>
              <a:t>Don’t fall into the trap of </a:t>
            </a:r>
            <a:r>
              <a:rPr lang="en-US" i="1" dirty="0"/>
              <a:t>“I’ll just .</a:t>
            </a:r>
            <a:r>
              <a:rPr lang="en-US" i="1" dirty="0" err="1"/>
              <a:t>gitignore</a:t>
            </a:r>
            <a:r>
              <a:rPr lang="en-US" i="1" dirty="0"/>
              <a:t> this file”</a:t>
            </a:r>
          </a:p>
          <a:p>
            <a:pPr lvl="1"/>
            <a:r>
              <a:rPr lang="en-US" dirty="0"/>
              <a:t>Use environment variables instead</a:t>
            </a:r>
          </a:p>
          <a:p>
            <a:r>
              <a:rPr lang="en-US" dirty="0"/>
              <a:t>Keep your </a:t>
            </a:r>
            <a:r>
              <a:rPr lang="en-US" dirty="0">
                <a:latin typeface="Consolas" panose="020B0609020204030204" pitchFamily="49" charset="0"/>
              </a:rPr>
              <a:t>requirements.txt</a:t>
            </a:r>
            <a:r>
              <a:rPr lang="en-US" dirty="0"/>
              <a:t> (and dev env) up to date with 3</a:t>
            </a:r>
            <a:r>
              <a:rPr lang="en-US" baseline="30000" dirty="0"/>
              <a:t>rd</a:t>
            </a:r>
            <a:r>
              <a:rPr lang="en-US" dirty="0"/>
              <a:t> party package updates</a:t>
            </a:r>
          </a:p>
          <a:p>
            <a:r>
              <a:rPr lang="en-US" dirty="0"/>
              <a:t>Read the documentation for security warnings</a:t>
            </a:r>
          </a:p>
          <a:p>
            <a:r>
              <a:rPr lang="en-US" dirty="0"/>
              <a:t>Pay special attention to C extensions and its exploits</a:t>
            </a:r>
          </a:p>
          <a:p>
            <a:pPr lvl="1"/>
            <a:r>
              <a:rPr lang="en-US" dirty="0"/>
              <a:t>Buffer/stack overflows</a:t>
            </a:r>
          </a:p>
          <a:p>
            <a:pPr lvl="1"/>
            <a:r>
              <a:rPr lang="en-US" dirty="0"/>
              <a:t>Use Static Analysis on your custom C extensions</a:t>
            </a:r>
          </a:p>
          <a:p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FC863CC-38DE-4DD7-9EB2-0E1600DFE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75" y="137097"/>
            <a:ext cx="1049765" cy="1179673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9F1A115-5B4A-4637-95A3-0FDB230CC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682" y="748091"/>
            <a:ext cx="2987119" cy="1224719"/>
          </a:xfrm>
          <a:prstGeom prst="rect">
            <a:avLst/>
          </a:prstGeom>
        </p:spPr>
      </p:pic>
      <p:pic>
        <p:nvPicPr>
          <p:cNvPr id="10" name="Picture 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DA76E6E-900C-41CF-824D-B167F007B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575" y="79434"/>
            <a:ext cx="2141945" cy="84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6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1AB55-17A9-42DE-8511-0058D06A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Tools/Resources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A747E-391D-4BE6-A6B2-101B03C70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3914615" cy="37608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Bandit</a:t>
            </a:r>
            <a:endParaRPr lang="en-US" dirty="0"/>
          </a:p>
          <a:p>
            <a:pPr lvl="1"/>
            <a:r>
              <a:rPr lang="en-US" dirty="0"/>
              <a:t>Security Scanner with ability to create custom tests</a:t>
            </a:r>
          </a:p>
          <a:p>
            <a:r>
              <a:rPr lang="en-US" dirty="0">
                <a:hlinkClick r:id="rId3"/>
              </a:rPr>
              <a:t>PyUp</a:t>
            </a:r>
            <a:endParaRPr lang="en-US" dirty="0"/>
          </a:p>
          <a:p>
            <a:pPr lvl="1"/>
            <a:r>
              <a:rPr lang="en-US" dirty="0"/>
              <a:t>Scans </a:t>
            </a:r>
            <a:r>
              <a:rPr lang="en-US" sz="1700" dirty="0" err="1">
                <a:latin typeface="Consolas" panose="020B0609020204030204" pitchFamily="49" charset="0"/>
              </a:rPr>
              <a:t>requirements.txt</a:t>
            </a:r>
            <a:r>
              <a:rPr lang="en-US" sz="1700" dirty="0"/>
              <a:t> </a:t>
            </a:r>
            <a:r>
              <a:rPr lang="en-US" dirty="0"/>
              <a:t>and makes sure packages are up to date</a:t>
            </a:r>
          </a:p>
          <a:p>
            <a:r>
              <a:rPr lang="en-US" dirty="0">
                <a:hlinkClick r:id="rId4"/>
              </a:rPr>
              <a:t>Python Security PyCharm add-in</a:t>
            </a:r>
            <a:endParaRPr lang="en-US" dirty="0"/>
          </a:p>
          <a:p>
            <a:pPr lvl="1"/>
            <a:r>
              <a:rPr lang="en-US" dirty="0"/>
              <a:t>Security checks</a:t>
            </a:r>
          </a:p>
          <a:p>
            <a:r>
              <a:rPr lang="en-US" dirty="0">
                <a:hlinkClick r:id="rId5"/>
              </a:rPr>
              <a:t>OWASP Top 10</a:t>
            </a:r>
            <a:endParaRPr lang="en-US" dirty="0"/>
          </a:p>
          <a:p>
            <a:pPr lvl="1"/>
            <a:r>
              <a:rPr lang="en-US" dirty="0"/>
              <a:t>A list of the top 10 security risks for applications</a:t>
            </a:r>
          </a:p>
          <a:p>
            <a:r>
              <a:rPr lang="en-US" dirty="0">
                <a:hlinkClick r:id="rId6"/>
              </a:rPr>
              <a:t>Mitre’s Common Vulnerability and Exposures</a:t>
            </a:r>
            <a:endParaRPr lang="en-US" dirty="0"/>
          </a:p>
          <a:p>
            <a:pPr lvl="1"/>
            <a:r>
              <a:rPr lang="en-US" dirty="0"/>
              <a:t>A collection of the most common vulnerabilities</a:t>
            </a:r>
          </a:p>
          <a:p>
            <a:r>
              <a:rPr lang="en-US" dirty="0">
                <a:hlinkClick r:id="rId7"/>
              </a:rPr>
              <a:t>SANS Institute</a:t>
            </a:r>
            <a:endParaRPr lang="en-US" dirty="0"/>
          </a:p>
          <a:p>
            <a:pPr lvl="1"/>
            <a:r>
              <a:rPr lang="en-US" dirty="0"/>
              <a:t>Technical Training and Papers</a:t>
            </a:r>
          </a:p>
        </p:txBody>
      </p:sp>
      <p:pic>
        <p:nvPicPr>
          <p:cNvPr id="2050" name="Picture 2" descr="CVE">
            <a:extLst>
              <a:ext uri="{FF2B5EF4-FFF2-40B4-BE49-F238E27FC236}">
                <a16:creationId xmlns:a16="http://schemas.microsoft.com/office/drawing/2014/main" id="{6BFDF61C-A45A-2E4D-8F0A-A268E774F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182" y="3913124"/>
            <a:ext cx="1981200" cy="92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D9282B9-26BD-C041-B41D-D5885D845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4709754"/>
            <a:ext cx="4675632" cy="1628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nformation Security Training | SANS Cyber Security Certifications &amp; Research">
            <a:extLst>
              <a:ext uri="{FF2B5EF4-FFF2-40B4-BE49-F238E27FC236}">
                <a16:creationId xmlns:a16="http://schemas.microsoft.com/office/drawing/2014/main" id="{B4BC6242-5850-C04D-BA95-698C6B409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080" y="3358134"/>
            <a:ext cx="1549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andit">
            <a:extLst>
              <a:ext uri="{FF2B5EF4-FFF2-40B4-BE49-F238E27FC236}">
                <a16:creationId xmlns:a16="http://schemas.microsoft.com/office/drawing/2014/main" id="{33D341FF-3FCA-FF4F-9C6F-FCF7371A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895" y="2070354"/>
            <a:ext cx="4132058" cy="126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pyup logo">
            <a:extLst>
              <a:ext uri="{FF2B5EF4-FFF2-40B4-BE49-F238E27FC236}">
                <a16:creationId xmlns:a16="http://schemas.microsoft.com/office/drawing/2014/main" id="{11D787A5-8E3B-1442-BCFF-B2E52130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934" y="2430568"/>
            <a:ext cx="1114350" cy="128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185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E853-CC9E-457C-89FC-4D9D3AE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Final</a:t>
            </a:r>
            <a:r>
              <a:rPr lang="en-US" baseline="0"/>
              <a:t> Thoughts</a:t>
            </a:r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C3B3DA8-6650-4584-8208-7241F5D7F3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098292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04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0E853-CC9E-457C-89FC-4D9D3AE6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Always </a:t>
            </a:r>
            <a:r>
              <a:rPr lang="en-US"/>
              <a:t>Use Protection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picture containing holding&#10;&#10;Description automatically generated">
            <a:extLst>
              <a:ext uri="{FF2B5EF4-FFF2-40B4-BE49-F238E27FC236}">
                <a16:creationId xmlns:a16="http://schemas.microsoft.com/office/drawing/2014/main" id="{002BEA7E-0AF4-45D0-BC6C-0375032D6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562" y="2482215"/>
            <a:ext cx="54768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4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643467"/>
            <a:ext cx="3635926" cy="511386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081A0A-1E41-9841-BAF2-06A8C6F0E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956235"/>
            <a:ext cx="3153580" cy="161674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1"/>
                </a:solidFill>
              </a:rPr>
              <a:t>About Me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2128" y="2660530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D781E-EB9C-7148-9AE0-DD7D4E5D0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773767"/>
            <a:ext cx="3153580" cy="27066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Software Quality Assurance Engineer at NASA’s Jet Propulsion Laboratory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Europa Clipper Project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Cybersecurity Assurance Project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Author for Real Python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Teacher at Pasadena City College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Intro to Programming (Python)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chemeClr val="tx1"/>
                </a:solidFill>
              </a:rPr>
              <a:t>Working &amp; Teaching Python ~10 years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chemeClr val="tx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85B3DD0-A98C-CA49-96CD-6D7523148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5790" y="3541819"/>
            <a:ext cx="3217333" cy="20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E3CB4A9-B83A-534A-802E-1659C7FD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6229" y="1564247"/>
            <a:ext cx="3272304" cy="327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3FFA6-C551-4935-A474-8B2482E55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A7781CF8-04E8-4708-B35B-47408B506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24" y="956235"/>
            <a:ext cx="3217333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81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900A90-C12C-C943-9B75-6B9AA70A6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B88C0-3E44-BE45-924B-3E8717CD7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r>
              <a:rPr lang="en-US" dirty="0"/>
              <a:t>Stallings, William, Lawrie Brown. Computer Security, 4</a:t>
            </a:r>
            <a:r>
              <a:rPr lang="en-US" baseline="30000" dirty="0"/>
              <a:t>th</a:t>
            </a:r>
            <a:r>
              <a:rPr lang="en-US" dirty="0"/>
              <a:t> Ed</a:t>
            </a:r>
          </a:p>
          <a:p>
            <a:r>
              <a:rPr lang="en-US" dirty="0"/>
              <a:t>Wikipedia. </a:t>
            </a:r>
            <a:r>
              <a:rPr lang="en-US" dirty="0">
                <a:hlinkClick r:id="rId2"/>
              </a:rPr>
              <a:t>Information Security</a:t>
            </a:r>
            <a:r>
              <a:rPr lang="en-US" dirty="0"/>
              <a:t>. </a:t>
            </a:r>
          </a:p>
          <a:p>
            <a:r>
              <a:rPr lang="en-US" dirty="0">
                <a:hlinkClick r:id="rId3"/>
              </a:rPr>
              <a:t>Digging for Security Bugs in Python </a:t>
            </a:r>
            <a:r>
              <a:rPr lang="en-US" dirty="0"/>
              <a:t>by Travis McPeak</a:t>
            </a:r>
          </a:p>
          <a:p>
            <a:r>
              <a:rPr lang="en-US" dirty="0">
                <a:hlinkClick r:id="rId4"/>
              </a:rPr>
              <a:t>10 common security gotchas in Python and how to avoid them </a:t>
            </a:r>
            <a:r>
              <a:rPr lang="en-US" dirty="0"/>
              <a:t>by Anthony Shaw</a:t>
            </a:r>
          </a:p>
          <a:p>
            <a:r>
              <a:rPr lang="en-US" dirty="0">
                <a:hlinkClick r:id="rId5"/>
              </a:rPr>
              <a:t>Advanced Security Topics, </a:t>
            </a:r>
            <a:r>
              <a:rPr lang="en-US" dirty="0" err="1">
                <a:hlinkClick r:id="rId5"/>
              </a:rPr>
              <a:t>PyCon</a:t>
            </a:r>
            <a:r>
              <a:rPr lang="en-US" dirty="0">
                <a:hlinkClick r:id="rId5"/>
              </a:rPr>
              <a:t> 2012</a:t>
            </a:r>
            <a:r>
              <a:rPr lang="en-US" dirty="0"/>
              <a:t> by Paul McMullin</a:t>
            </a:r>
          </a:p>
          <a:p>
            <a:r>
              <a:rPr lang="en-US" dirty="0">
                <a:hlinkClick r:id="rId6"/>
              </a:rPr>
              <a:t>Python Security Best Practices Cheat Sheet</a:t>
            </a:r>
            <a:r>
              <a:rPr lang="en-US" dirty="0"/>
              <a:t> by </a:t>
            </a:r>
            <a:r>
              <a:rPr lang="en-US" dirty="0" err="1"/>
              <a:t>synk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6504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546C-CDDB-4957-BAF8-ADFFD5B7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</a:t>
            </a:r>
            <a:r>
              <a:rPr lang="en-US" baseline="0"/>
              <a:t> Cyber Security?</a:t>
            </a:r>
            <a:endParaRPr lang="en-US"/>
          </a:p>
        </p:txBody>
      </p:sp>
      <p:pic>
        <p:nvPicPr>
          <p:cNvPr id="5" name="Content Placeholder 4" descr="https://xkcd.com/2176/">
            <a:extLst>
              <a:ext uri="{FF2B5EF4-FFF2-40B4-BE49-F238E27FC236}">
                <a16:creationId xmlns:a16="http://schemas.microsoft.com/office/drawing/2014/main" id="{2A3106F4-8689-4A8E-B972-0D706E856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2164556"/>
            <a:ext cx="4876800" cy="36480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5B27A-F7AE-4557-94AA-94096D05B292}"/>
              </a:ext>
            </a:extLst>
          </p:cNvPr>
          <p:cNvSpPr txBox="1"/>
          <p:nvPr/>
        </p:nvSpPr>
        <p:spPr>
          <a:xfrm>
            <a:off x="3687763" y="5812631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https://xkcd.com/2176/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37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546C-CDDB-4957-BAF8-ADFFD5B7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</a:t>
            </a:r>
            <a:r>
              <a:rPr lang="en-US" baseline="0"/>
              <a:t> Cyber Security?</a:t>
            </a:r>
            <a:endParaRPr lang="en-US"/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A3106F4-8689-4A8E-B972-0D706E856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763" y="2164556"/>
            <a:ext cx="4876800" cy="3648075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217B4B-4BD2-4CAD-916D-004C6FFC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468" y="2262024"/>
            <a:ext cx="7259063" cy="23339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171797-6D9A-4A94-8900-B3CB02C33B3B}"/>
              </a:ext>
            </a:extLst>
          </p:cNvPr>
          <p:cNvSpPr/>
          <p:nvPr/>
        </p:nvSpPr>
        <p:spPr>
          <a:xfrm>
            <a:off x="3047999" y="577462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4"/>
              </a:rPr>
              <a:t>https://www.washingtonpost.com/business/2019/11/19/thousands-disney-accounts-were-hacked-sold-online-little/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1807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669DB-69C1-4EAD-AE79-7B731CD28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Python Developers and Users Care</a:t>
            </a:r>
            <a:r>
              <a:rPr lang="en-US" baseline="0" dirty="0"/>
              <a:t>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C2129-D249-49D8-B706-4E818AD38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3" y="2220135"/>
            <a:ext cx="6630325" cy="3115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255191-5C9C-42A3-B1E5-6ADD16E7D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013" y="3777690"/>
            <a:ext cx="6906589" cy="253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11E502-AAB2-42A0-8854-E6E03F9B1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630" y="1996669"/>
            <a:ext cx="6774387" cy="1539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3FDDFF-A475-4925-BF77-6A99B43D78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111"/>
          <a:stretch/>
        </p:blipFill>
        <p:spPr>
          <a:xfrm>
            <a:off x="1617066" y="4950318"/>
            <a:ext cx="7621064" cy="993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656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6CB4-A5E8-9841-962F-31F5846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is…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C505DF-B559-C448-92E3-E60FD689DCBE}"/>
              </a:ext>
            </a:extLst>
          </p:cNvPr>
          <p:cNvSpPr/>
          <p:nvPr/>
        </p:nvSpPr>
        <p:spPr>
          <a:xfrm rot="1231626">
            <a:off x="3403596" y="3994609"/>
            <a:ext cx="28107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Awkward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CE21E8-BE3A-5340-9277-D338F68E2117}"/>
              </a:ext>
            </a:extLst>
          </p:cNvPr>
          <p:cNvSpPr/>
          <p:nvPr/>
        </p:nvSpPr>
        <p:spPr>
          <a:xfrm rot="919463">
            <a:off x="5798635" y="2193398"/>
            <a:ext cx="19643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Messy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52E118-8F18-5748-B74D-C4B6E8F6773D}"/>
              </a:ext>
            </a:extLst>
          </p:cNvPr>
          <p:cNvSpPr/>
          <p:nvPr/>
        </p:nvSpPr>
        <p:spPr>
          <a:xfrm rot="20887217">
            <a:off x="1710006" y="2526913"/>
            <a:ext cx="36996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Complicated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61B6DD-979B-C748-8ECA-408F0C25C1DD}"/>
              </a:ext>
            </a:extLst>
          </p:cNvPr>
          <p:cNvSpPr/>
          <p:nvPr/>
        </p:nvSpPr>
        <p:spPr>
          <a:xfrm rot="20511541">
            <a:off x="6486892" y="3462068"/>
            <a:ext cx="4870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Time Consuming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B63BB1-93B5-E444-858D-DE6274323BA0}"/>
              </a:ext>
            </a:extLst>
          </p:cNvPr>
          <p:cNvSpPr/>
          <p:nvPr/>
        </p:nvSpPr>
        <p:spPr>
          <a:xfrm>
            <a:off x="5218635" y="3201462"/>
            <a:ext cx="1815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Faked</a:t>
            </a:r>
          </a:p>
        </p:txBody>
      </p:sp>
    </p:spTree>
    <p:extLst>
      <p:ext uri="{BB962C8B-B14F-4D97-AF65-F5344CB8AC3E}">
        <p14:creationId xmlns:p14="http://schemas.microsoft.com/office/powerpoint/2010/main" val="1868520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E6CB4-A5E8-9841-962F-31F58463A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Cybersecurity is…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EF088-644C-F948-823C-BBE804415F8B}"/>
              </a:ext>
            </a:extLst>
          </p:cNvPr>
          <p:cNvSpPr/>
          <p:nvPr/>
        </p:nvSpPr>
        <p:spPr>
          <a:xfrm>
            <a:off x="1097280" y="1737360"/>
            <a:ext cx="51474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Nobody wants to 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talk about it…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4AE315-0734-4F39-B583-69D2C18CB441}"/>
              </a:ext>
            </a:extLst>
          </p:cNvPr>
          <p:cNvSpPr/>
          <p:nvPr/>
        </p:nvSpPr>
        <p:spPr>
          <a:xfrm>
            <a:off x="5892508" y="4723170"/>
            <a:ext cx="526317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Everybody Says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They’re “Doing It”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4B81E1-E0BD-4DFE-9763-3A7730C63C70}"/>
              </a:ext>
            </a:extLst>
          </p:cNvPr>
          <p:cNvSpPr/>
          <p:nvPr/>
        </p:nvSpPr>
        <p:spPr>
          <a:xfrm>
            <a:off x="5517155" y="3644984"/>
            <a:ext cx="1157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</a:t>
            </a:r>
          </a:p>
        </p:txBody>
      </p:sp>
    </p:spTree>
    <p:extLst>
      <p:ext uri="{BB962C8B-B14F-4D97-AF65-F5344CB8AC3E}">
        <p14:creationId xmlns:p14="http://schemas.microsoft.com/office/powerpoint/2010/main" val="357756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1AED8-D5FA-A548-B9EA-1BF97890F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step to having good cybersecurity…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73F721-CF26-B14E-AD5C-90AC66D1922F}"/>
              </a:ext>
            </a:extLst>
          </p:cNvPr>
          <p:cNvSpPr/>
          <p:nvPr/>
        </p:nvSpPr>
        <p:spPr>
          <a:xfrm>
            <a:off x="2037420" y="2241471"/>
            <a:ext cx="811715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Honest &amp; Open</a:t>
            </a:r>
          </a:p>
          <a:p>
            <a:pPr algn="ctr"/>
            <a:r>
              <a:rPr 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490368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A2FEEC1-C066-AC49-943E-A1EA26791E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42319" y="2187018"/>
            <a:ext cx="6135453" cy="358548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B76193-8490-3A43-AD29-470B7C94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Definition of Cybersecurity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20223-745D-7144-9A03-BA2F35DC48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“Measures and controls that ensure confidentiality, integrity, and availability of information system assets including hardware, software, firmware, and information being processed, stored, and communicated.” (Stallings 2)</a:t>
            </a:r>
          </a:p>
          <a:p>
            <a:r>
              <a:rPr lang="en-US"/>
              <a:t>CIA Triad:</a:t>
            </a:r>
          </a:p>
          <a:p>
            <a:pPr lvl="1"/>
            <a:r>
              <a:rPr lang="en-US"/>
              <a:t>Confidentiality</a:t>
            </a:r>
          </a:p>
          <a:p>
            <a:pPr lvl="1"/>
            <a:r>
              <a:rPr lang="en-US"/>
              <a:t>Integrity</a:t>
            </a:r>
          </a:p>
          <a:p>
            <a:pPr lvl="1"/>
            <a:r>
              <a:rPr lang="en-US"/>
              <a:t>Availability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676F2-F61F-DC46-BEC3-648FCF35AACA}"/>
              </a:ext>
            </a:extLst>
          </p:cNvPr>
          <p:cNvSpPr txBox="1"/>
          <p:nvPr/>
        </p:nvSpPr>
        <p:spPr>
          <a:xfrm>
            <a:off x="6516688" y="5670848"/>
            <a:ext cx="46386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hlinkClick r:id="rId4" tooltip="https://security.stackexchange.com/questions/151963/can-information-security-risks-essentially-only-be-triaged-according-to-the-cia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419497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RegularSeed_2SEEDS">
      <a:dk1>
        <a:srgbClr val="000000"/>
      </a:dk1>
      <a:lt1>
        <a:srgbClr val="FFFFFF"/>
      </a:lt1>
      <a:dk2>
        <a:srgbClr val="242C41"/>
      </a:dk2>
      <a:lt2>
        <a:srgbClr val="E2E6E8"/>
      </a:lt2>
      <a:accent1>
        <a:srgbClr val="C34D54"/>
      </a:accent1>
      <a:accent2>
        <a:srgbClr val="B1653B"/>
      </a:accent2>
      <a:accent3>
        <a:srgbClr val="BBA149"/>
      </a:accent3>
      <a:accent4>
        <a:srgbClr val="3BB1A3"/>
      </a:accent4>
      <a:accent5>
        <a:srgbClr val="4DA1C3"/>
      </a:accent5>
      <a:accent6>
        <a:srgbClr val="3B5DB1"/>
      </a:accent6>
      <a:hlink>
        <a:srgbClr val="3C8AB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812</Words>
  <Application>Microsoft Office PowerPoint</Application>
  <PresentationFormat>Widescreen</PresentationFormat>
  <Paragraphs>136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Consolas</vt:lpstr>
      <vt:lpstr>RetrospectVTI</vt:lpstr>
      <vt:lpstr>Protected Python: It’s time we had “the talk” about cyber security</vt:lpstr>
      <vt:lpstr>About Me</vt:lpstr>
      <vt:lpstr>What Is Cyber Security?</vt:lpstr>
      <vt:lpstr>What Is Cyber Security?</vt:lpstr>
      <vt:lpstr>Why Should Python Developers and Users Care?</vt:lpstr>
      <vt:lpstr>Cybersecurity is…</vt:lpstr>
      <vt:lpstr>Cybersecurity is…</vt:lpstr>
      <vt:lpstr>The first step to having good cybersecurity…</vt:lpstr>
      <vt:lpstr>Formal Definition of Cybersecurity</vt:lpstr>
      <vt:lpstr>Defense Strategies</vt:lpstr>
      <vt:lpstr>Defense Strategies</vt:lpstr>
      <vt:lpstr>Common Attack Vectors and How To Protect</vt:lpstr>
      <vt:lpstr>Little Bobby Tables</vt:lpstr>
      <vt:lpstr>Web Applications</vt:lpstr>
      <vt:lpstr>Developer Environments</vt:lpstr>
      <vt:lpstr>Code Base and Repositories</vt:lpstr>
      <vt:lpstr>Security Tools/Resources</vt:lpstr>
      <vt:lpstr>Final Thoughts</vt:lpstr>
      <vt:lpstr>Always Use Protection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Protected Python: It’s time we had “the talk” about cyber security</dc:title>
  <dc:creator>James A. Mertz</dc:creator>
  <cp:lastModifiedBy>James A. Mertz</cp:lastModifiedBy>
  <cp:revision>1</cp:revision>
  <dcterms:created xsi:type="dcterms:W3CDTF">2020-02-29T03:18:47Z</dcterms:created>
  <dcterms:modified xsi:type="dcterms:W3CDTF">2020-02-29T03:19:39Z</dcterms:modified>
</cp:coreProperties>
</file>